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9612E-67B8-48F2-A647-AE8DF7452F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AE74C768-71CE-40F2-BF29-310F889923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23C93654-EC69-44D9-AF02-BA2E60CBEF5E}"/>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6060F749-E981-4C70-BE16-54BF22EEAC9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8E3E461-8BF7-40EB-8041-39C0CBEDAB4A}"/>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328961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0666CC-169A-4E23-A459-A9F43C47C2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35E13793-B73C-418F-9185-4A4A164841D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DE6DD964-F5BF-4B50-A139-6122F0910937}"/>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C63307C5-5036-498A-8F5E-4E11E6973E2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6099FA1-1CF0-4386-841A-F493DDF17DF2}"/>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305357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1EDD483-AFD5-42F1-AF5E-4876F6DA04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233B4456-929F-494C-80BC-9E0E5F9FE0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A03DF8D0-9D4A-44EE-A4DF-025197F308F6}"/>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D2425560-DA4D-415A-B4F5-E91CBFC3E1C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D31884E0-E7F3-4CEB-BDE2-E8600F597BC2}"/>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2709365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09F90B-E780-4932-A9A4-BF3800DFC217}"/>
              </a:ext>
            </a:extLst>
          </p:cNvPr>
          <p:cNvSpPr>
            <a:spLocks noGrp="1"/>
          </p:cNvSpPr>
          <p:nvPr>
            <p:ph idx="1"/>
          </p:nvPr>
        </p:nvSpPr>
        <p:spPr>
          <a:xfrm>
            <a:off x="147501" y="1010796"/>
            <a:ext cx="11752760" cy="524525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82ED285-98E9-4F30-B9C5-42E0E7E45D30}"/>
              </a:ext>
            </a:extLst>
          </p:cNvPr>
          <p:cNvSpPr>
            <a:spLocks noGrp="1"/>
          </p:cNvSpPr>
          <p:nvPr>
            <p:ph type="dt" sz="half" idx="10"/>
          </p:nvPr>
        </p:nvSpPr>
        <p:spPr/>
        <p:txBody>
          <a:bodyPr/>
          <a:lstStyle/>
          <a:p>
            <a:fld id="{CCE041BC-31F5-480F-AE06-116427D7FAA3}" type="datetimeFigureOut">
              <a:rPr lang="en-US" smtClean="0"/>
              <a:t>9/15/2023</a:t>
            </a:fld>
            <a:endParaRPr lang="en-US"/>
          </a:p>
        </p:txBody>
      </p:sp>
      <p:sp>
        <p:nvSpPr>
          <p:cNvPr id="5" name="Footer Placeholder 4">
            <a:extLst>
              <a:ext uri="{FF2B5EF4-FFF2-40B4-BE49-F238E27FC236}">
                <a16:creationId xmlns:a16="http://schemas.microsoft.com/office/drawing/2014/main" xmlns="" id="{5348289D-98AC-49EE-9844-F4082B2FB0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1651A3E-A4BC-4E97-8679-81B46B8A0E1F}"/>
              </a:ext>
            </a:extLst>
          </p:cNvPr>
          <p:cNvSpPr>
            <a:spLocks noGrp="1"/>
          </p:cNvSpPr>
          <p:nvPr>
            <p:ph type="sldNum" sz="quarter" idx="12"/>
          </p:nvPr>
        </p:nvSpPr>
        <p:spPr/>
        <p:txBody>
          <a:bodyPr/>
          <a:lstStyle/>
          <a:p>
            <a:fld id="{1839A888-40EB-48B8-9169-7AC777C08F8B}" type="slidenum">
              <a:rPr lang="en-US" smtClean="0"/>
              <a:t>‹#›</a:t>
            </a:fld>
            <a:endParaRPr lang="en-US"/>
          </a:p>
        </p:txBody>
      </p:sp>
      <p:pic>
        <p:nvPicPr>
          <p:cNvPr id="1026" name="Picture 2" descr="https://image.haier.com/in/media-kit/haier-logos/W020190830642467256744.png?spm=in.29010_pc.undefined.2">
            <a:extLst>
              <a:ext uri="{FF2B5EF4-FFF2-40B4-BE49-F238E27FC236}">
                <a16:creationId xmlns:a16="http://schemas.microsoft.com/office/drawing/2014/main" xmlns="" id="{12C04463-4F1A-46FB-913D-CA0319DF1B3F}"/>
              </a:ext>
            </a:extLst>
          </p:cNvPr>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t="26306" b="24762"/>
          <a:stretch/>
        </p:blipFill>
        <p:spPr bwMode="auto">
          <a:xfrm>
            <a:off x="10743790" y="6356350"/>
            <a:ext cx="1586048" cy="548640"/>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a:extLst>
              <a:ext uri="{FF2B5EF4-FFF2-40B4-BE49-F238E27FC236}">
                <a16:creationId xmlns:a16="http://schemas.microsoft.com/office/drawing/2014/main" xmlns="" id="{D8769C37-4B88-4CFD-AADE-C62C79FE6152}"/>
              </a:ext>
            </a:extLst>
          </p:cNvPr>
          <p:cNvSpPr/>
          <p:nvPr userDrawn="1"/>
        </p:nvSpPr>
        <p:spPr>
          <a:xfrm>
            <a:off x="0" y="692331"/>
            <a:ext cx="12192000"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92697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ED8856-3991-491D-A6EA-ECF6888A25C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DFD8ADA-155C-4472-84D8-1B84BF35BC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5CD9BE0-629B-41BF-851C-55B9EFC1FAA0}"/>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0A35AC05-C952-4DFC-BFA5-4D99D33A52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AE25E5BF-355B-4186-AB91-7BA86E9D19AE}"/>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97050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02672E-29F5-4848-9CB8-74F8289E87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3A8AE659-7BD4-4DA1-AD48-3D2C1455D9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E6ADF4E-39E4-4005-AA98-AFCA015C118A}"/>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6753887F-2F82-44CD-BC66-801D0B93E4F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726DA07-4B10-481B-8F72-9373F2D5AD3A}"/>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3087893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2F0DEB-73A2-440F-8129-BC985256B3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E7FAC67-7CBA-40EF-A07D-CB14E756441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B20C24E5-015B-425A-BF38-072FEC1311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377E547C-B18C-4E74-B24A-EFA7F1C35286}"/>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6" name="Footer Placeholder 5">
            <a:extLst>
              <a:ext uri="{FF2B5EF4-FFF2-40B4-BE49-F238E27FC236}">
                <a16:creationId xmlns:a16="http://schemas.microsoft.com/office/drawing/2014/main" xmlns="" id="{520F418A-08D0-46DA-9562-0567CEA84FD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8DA8A0E-A879-4A21-A785-8C907DE3F365}"/>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45136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FE46EB-DB4A-4774-A7A9-669B57275E6A}"/>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7BAA7E83-795C-49A7-9B49-63BB47AB22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FE8A276-1181-4820-BB97-A1C86DD3BA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05EED6B-90E0-44F4-9FC6-DA2D2D7AC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3FB6DB96-FB68-4305-8F18-BF30D894D79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EAFABCE-BC9C-479E-8452-0D4DB647B96B}"/>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8" name="Footer Placeholder 7">
            <a:extLst>
              <a:ext uri="{FF2B5EF4-FFF2-40B4-BE49-F238E27FC236}">
                <a16:creationId xmlns:a16="http://schemas.microsoft.com/office/drawing/2014/main" xmlns="" id="{545A4F1E-CB44-4BC8-982D-24B26BA1C34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E8063152-B4B8-49BC-9039-7EB80FA5DFD1}"/>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295833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0E7070-905C-491F-9814-334E3FFAF17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75997C55-7F10-4DFC-B591-255842A49CE8}"/>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4" name="Footer Placeholder 3">
            <a:extLst>
              <a:ext uri="{FF2B5EF4-FFF2-40B4-BE49-F238E27FC236}">
                <a16:creationId xmlns:a16="http://schemas.microsoft.com/office/drawing/2014/main" xmlns="" id="{A035813C-C3A4-4A1A-AF5C-28741BC6EBCC}"/>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A92BB91D-9828-4A65-8AE6-32C350C44644}"/>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2409876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30002BE-4B5E-4F03-A350-3BCC7EA38156}"/>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3" name="Footer Placeholder 2">
            <a:extLst>
              <a:ext uri="{FF2B5EF4-FFF2-40B4-BE49-F238E27FC236}">
                <a16:creationId xmlns:a16="http://schemas.microsoft.com/office/drawing/2014/main" xmlns="" id="{46CF7D45-5A3F-44BC-B335-EFC6FF693E2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8A30D7F3-3779-4E41-99E9-6AE848D75DC4}"/>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184797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D786F6-7463-4FC4-B405-2602FCE0A3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D6A323F-9CEE-4085-81EF-EF0950C310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34ECA980-658D-4826-BF2C-2ABD981DC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2BE60B4-DE92-4B37-B4FD-424F0C25A199}"/>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6" name="Footer Placeholder 5">
            <a:extLst>
              <a:ext uri="{FF2B5EF4-FFF2-40B4-BE49-F238E27FC236}">
                <a16:creationId xmlns:a16="http://schemas.microsoft.com/office/drawing/2014/main" xmlns="" id="{347E8D75-B72E-46DE-BED6-7C56987EEE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4F6A3761-325A-4EFA-8D24-6C6D1E1E1EC7}"/>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1323737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EB8B80-62BF-4700-9AC0-9CC9783830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1BEAD48A-723A-4E99-90E9-4A208D90C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EC673EB9-7D54-460B-A0FB-5C21C29338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42B4C3E-196C-4F98-A563-FE44D585AE56}"/>
              </a:ext>
            </a:extLst>
          </p:cNvPr>
          <p:cNvSpPr>
            <a:spLocks noGrp="1"/>
          </p:cNvSpPr>
          <p:nvPr>
            <p:ph type="dt" sz="half" idx="10"/>
          </p:nvPr>
        </p:nvSpPr>
        <p:spPr/>
        <p:txBody>
          <a:bodyPr/>
          <a:lstStyle/>
          <a:p>
            <a:fld id="{BB402249-E780-4236-A719-C19967F58162}" type="datetimeFigureOut">
              <a:rPr lang="en-IN" smtClean="0"/>
              <a:t>15-09-2023</a:t>
            </a:fld>
            <a:endParaRPr lang="en-IN"/>
          </a:p>
        </p:txBody>
      </p:sp>
      <p:sp>
        <p:nvSpPr>
          <p:cNvPr id="6" name="Footer Placeholder 5">
            <a:extLst>
              <a:ext uri="{FF2B5EF4-FFF2-40B4-BE49-F238E27FC236}">
                <a16:creationId xmlns:a16="http://schemas.microsoft.com/office/drawing/2014/main" xmlns="" id="{E0D8E3A2-5155-4292-8F87-5AC79F8A80F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AA778D27-6A85-4488-B837-3ED13BA92827}"/>
              </a:ext>
            </a:extLst>
          </p:cNvPr>
          <p:cNvSpPr>
            <a:spLocks noGrp="1"/>
          </p:cNvSpPr>
          <p:nvPr>
            <p:ph type="sldNum" sz="quarter" idx="12"/>
          </p:nvPr>
        </p:nvSpPr>
        <p:spPr/>
        <p:txBody>
          <a:bodyPr/>
          <a:lstStyle/>
          <a:p>
            <a:fld id="{15E3B487-4283-40E9-B54C-337B915BE287}" type="slidenum">
              <a:rPr lang="en-IN" smtClean="0"/>
              <a:t>‹#›</a:t>
            </a:fld>
            <a:endParaRPr lang="en-IN"/>
          </a:p>
        </p:txBody>
      </p:sp>
    </p:spTree>
    <p:extLst>
      <p:ext uri="{BB962C8B-B14F-4D97-AF65-F5344CB8AC3E}">
        <p14:creationId xmlns:p14="http://schemas.microsoft.com/office/powerpoint/2010/main" val="320511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8484EA3-DE9C-4558-BCA6-856A0580B2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267B7B6-F37C-479D-BEAE-1A34922D61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FBB04B7-7572-45F0-B2C6-3D27C23424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02249-E780-4236-A719-C19967F58162}" type="datetimeFigureOut">
              <a:rPr lang="en-IN" smtClean="0"/>
              <a:t>15-09-2023</a:t>
            </a:fld>
            <a:endParaRPr lang="en-IN"/>
          </a:p>
        </p:txBody>
      </p:sp>
      <p:sp>
        <p:nvSpPr>
          <p:cNvPr id="5" name="Footer Placeholder 4">
            <a:extLst>
              <a:ext uri="{FF2B5EF4-FFF2-40B4-BE49-F238E27FC236}">
                <a16:creationId xmlns:a16="http://schemas.microsoft.com/office/drawing/2014/main" xmlns="" id="{9271CEDE-F41D-4F11-8A5C-35084A8D02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10AFEBD6-9BAA-4221-B939-E3DD5848FB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3B487-4283-40E9-B54C-337B915BE287}" type="slidenum">
              <a:rPr lang="en-IN" smtClean="0"/>
              <a:t>‹#›</a:t>
            </a:fld>
            <a:endParaRPr lang="en-IN"/>
          </a:p>
        </p:txBody>
      </p:sp>
    </p:spTree>
    <p:extLst>
      <p:ext uri="{BB962C8B-B14F-4D97-AF65-F5344CB8AC3E}">
        <p14:creationId xmlns:p14="http://schemas.microsoft.com/office/powerpoint/2010/main" val="814653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B74323-311E-4292-8C50-E3CB849D0D15}"/>
              </a:ext>
            </a:extLst>
          </p:cNvPr>
          <p:cNvSpPr>
            <a:spLocks noGrp="1"/>
          </p:cNvSpPr>
          <p:nvPr>
            <p:ph type="title" idx="4294967295"/>
          </p:nvPr>
        </p:nvSpPr>
        <p:spPr>
          <a:xfrm>
            <a:off x="0" y="4003"/>
            <a:ext cx="12031341" cy="685109"/>
          </a:xfrm>
        </p:spPr>
        <p:txBody>
          <a:bodyPr>
            <a:noAutofit/>
          </a:bodyPr>
          <a:lstStyle/>
          <a:p>
            <a:r>
              <a:rPr lang="en-US" sz="3000" b="1" dirty="0">
                <a:solidFill>
                  <a:schemeClr val="accent1"/>
                </a:solidFill>
                <a:latin typeface="+mn-lt"/>
              </a:rPr>
              <a:t>Terms and Conditions for the Cashback Offer</a:t>
            </a:r>
          </a:p>
        </p:txBody>
      </p:sp>
      <p:sp>
        <p:nvSpPr>
          <p:cNvPr id="3" name="Content Placeholder 2">
            <a:extLst>
              <a:ext uri="{FF2B5EF4-FFF2-40B4-BE49-F238E27FC236}">
                <a16:creationId xmlns:a16="http://schemas.microsoft.com/office/drawing/2014/main" xmlns="" id="{A4E607AD-BCB9-4611-8308-EEC62AE88732}"/>
              </a:ext>
            </a:extLst>
          </p:cNvPr>
          <p:cNvSpPr>
            <a:spLocks noGrp="1"/>
          </p:cNvSpPr>
          <p:nvPr>
            <p:ph idx="1"/>
          </p:nvPr>
        </p:nvSpPr>
        <p:spPr>
          <a:xfrm>
            <a:off x="0" y="874642"/>
            <a:ext cx="11938482" cy="5983357"/>
          </a:xfrm>
        </p:spPr>
        <p:txBody>
          <a:bodyPr>
            <a:noAutofit/>
          </a:bodyPr>
          <a:lstStyle/>
          <a:p>
            <a:r>
              <a:rPr lang="en-IN" sz="1500" dirty="0"/>
              <a:t>This offer (“Offer”) is made for residents of India (“Customers”) purchasing Haier Brand Product (“Buying”) from shop.haierindia.com only through Pine Labs Payment Gateway.</a:t>
            </a:r>
          </a:p>
          <a:p>
            <a:r>
              <a:rPr lang="en-IN" sz="1500" dirty="0"/>
              <a:t>Customer can avail up to 22.5% cashback on Haier Products purchased from Authorised stores. </a:t>
            </a:r>
          </a:p>
          <a:p>
            <a:r>
              <a:rPr lang="en-IN" sz="1500" b="1" dirty="0"/>
              <a:t>The Offer is valid till 31</a:t>
            </a:r>
            <a:r>
              <a:rPr lang="en-IN" sz="1500" b="1" baseline="30000" dirty="0"/>
              <a:t>st</a:t>
            </a:r>
            <a:r>
              <a:rPr lang="en-IN" sz="1500" b="1" dirty="0"/>
              <a:t> </a:t>
            </a:r>
            <a:r>
              <a:rPr lang="en-IN" sz="1500" b="1" dirty="0" smtClean="0"/>
              <a:t>Sep</a:t>
            </a:r>
            <a:r>
              <a:rPr lang="en-IN" sz="1500" b="1" dirty="0" smtClean="0"/>
              <a:t>’23</a:t>
            </a:r>
            <a:endParaRPr lang="en-IN" sz="1500" b="1" dirty="0"/>
          </a:p>
          <a:p>
            <a:r>
              <a:rPr lang="en-IN" sz="1500" dirty="0"/>
              <a:t>The offer is applicable on Bank of Baroda, IndusInd Bank, One Card, RBL Bank, Yes Bank Credit Cards.</a:t>
            </a:r>
          </a:p>
          <a:p>
            <a:r>
              <a:rPr lang="en-US" sz="1500" b="1" dirty="0"/>
              <a:t>RBL Bank CC offer is applicable on categories other than Air Conditioner and Refrigerator.</a:t>
            </a:r>
            <a:endParaRPr lang="en-IN" sz="1500" b="1" dirty="0"/>
          </a:p>
          <a:p>
            <a:r>
              <a:rPr lang="en-IN" sz="1500" dirty="0"/>
              <a:t>The offer is valid only on EMI Transactions thru Pine Labs payment gateway.</a:t>
            </a:r>
          </a:p>
          <a:p>
            <a:r>
              <a:rPr lang="en-US" sz="1500" b="1" dirty="0"/>
              <a:t>1</a:t>
            </a:r>
            <a:r>
              <a:rPr lang="en-IN" sz="1500" b="1" dirty="0"/>
              <a:t>% Customer Buy Down will be applicable in all 6 Months EMI Transactions</a:t>
            </a:r>
          </a:p>
          <a:p>
            <a:r>
              <a:rPr lang="en-US" sz="1500" b="1" dirty="0"/>
              <a:t>2</a:t>
            </a:r>
            <a:r>
              <a:rPr lang="en-IN" sz="1500" b="1" dirty="0"/>
              <a:t>% Customer Buy Down will be applicable in all 9 months and above EMI Transactions.</a:t>
            </a:r>
          </a:p>
          <a:p>
            <a:r>
              <a:rPr lang="en-IN" sz="1500" dirty="0"/>
              <a:t>The offer is only for offline purchase and through above mentioned aggregators only</a:t>
            </a:r>
          </a:p>
          <a:p>
            <a:r>
              <a:rPr lang="en-IN" sz="1500" dirty="0"/>
              <a:t>The maximum amount of cashback is Rs. 12,500/- (Twelve Thousand only)</a:t>
            </a:r>
          </a:p>
          <a:p>
            <a:r>
              <a:rPr lang="en-IN" sz="1500" b="1" dirty="0"/>
              <a:t>The amount of Cash back printed on the charge slip would be applicable and will be considered final.</a:t>
            </a:r>
          </a:p>
          <a:p>
            <a:r>
              <a:rPr lang="en-IN" sz="1500" b="1" dirty="0"/>
              <a:t>Cashback will come after 90 days from the date of transaction and will not be applicable on transactions which are cancelled and refunded.</a:t>
            </a:r>
          </a:p>
          <a:p>
            <a:r>
              <a:rPr lang="en-IN" sz="1500" dirty="0"/>
              <a:t>The customers are advised to retain the charge slip till the receipt of the cash back amount and in case of any dispute, the amount mentioned on the charge slip would be considered as final</a:t>
            </a:r>
          </a:p>
          <a:p>
            <a:r>
              <a:rPr lang="en-IN" sz="1500" dirty="0"/>
              <a:t>The Customer can avail cash back only on 1 (one) transaction during the offer period.</a:t>
            </a:r>
          </a:p>
          <a:p>
            <a:pPr marL="0" indent="0">
              <a:buNone/>
            </a:pPr>
            <a:endParaRPr lang="en-IN" sz="1500" dirty="0"/>
          </a:p>
          <a:p>
            <a:pPr marL="342900" lvl="0" indent="-342900">
              <a:buFont typeface="+mj-lt"/>
              <a:buAutoNum type="arabicPeriod"/>
            </a:pPr>
            <a:endParaRPr lang="en-IN" sz="1500" dirty="0"/>
          </a:p>
          <a:p>
            <a:pPr marL="342900" lvl="0" indent="-342900">
              <a:buFont typeface="+mj-lt"/>
              <a:buAutoNum type="arabicPeriod"/>
            </a:pPr>
            <a:endParaRPr lang="en-IN" sz="1500" dirty="0"/>
          </a:p>
          <a:p>
            <a:pPr marL="342900" lvl="0" indent="-342900">
              <a:buFont typeface="+mj-lt"/>
              <a:buAutoNum type="arabicPeriod"/>
            </a:pPr>
            <a:endParaRPr lang="en-IN" sz="1500" dirty="0"/>
          </a:p>
        </p:txBody>
      </p:sp>
    </p:spTree>
    <p:extLst>
      <p:ext uri="{BB962C8B-B14F-4D97-AF65-F5344CB8AC3E}">
        <p14:creationId xmlns:p14="http://schemas.microsoft.com/office/powerpoint/2010/main" val="395349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B6392D-ED4F-4503-B83E-26E336C8247F}"/>
              </a:ext>
            </a:extLst>
          </p:cNvPr>
          <p:cNvSpPr>
            <a:spLocks noGrp="1"/>
          </p:cNvSpPr>
          <p:nvPr>
            <p:ph type="title" idx="4294967295"/>
          </p:nvPr>
        </p:nvSpPr>
        <p:spPr>
          <a:xfrm>
            <a:off x="0" y="0"/>
            <a:ext cx="12191999" cy="675861"/>
          </a:xfrm>
        </p:spPr>
        <p:txBody>
          <a:bodyPr>
            <a:noAutofit/>
          </a:bodyPr>
          <a:lstStyle/>
          <a:p>
            <a:r>
              <a:rPr lang="en-US" sz="3000" b="1" dirty="0">
                <a:solidFill>
                  <a:schemeClr val="accent1"/>
                </a:solidFill>
                <a:latin typeface="+mn-lt"/>
              </a:rPr>
              <a:t>Terms and Conditions for the cashback offer</a:t>
            </a:r>
          </a:p>
        </p:txBody>
      </p:sp>
      <p:sp>
        <p:nvSpPr>
          <p:cNvPr id="3" name="Content Placeholder 2">
            <a:extLst>
              <a:ext uri="{FF2B5EF4-FFF2-40B4-BE49-F238E27FC236}">
                <a16:creationId xmlns:a16="http://schemas.microsoft.com/office/drawing/2014/main" xmlns="" id="{25B4326B-6E8C-43B3-9134-CA8A463E5666}"/>
              </a:ext>
            </a:extLst>
          </p:cNvPr>
          <p:cNvSpPr>
            <a:spLocks noGrp="1"/>
          </p:cNvSpPr>
          <p:nvPr>
            <p:ph idx="1"/>
          </p:nvPr>
        </p:nvSpPr>
        <p:spPr>
          <a:xfrm>
            <a:off x="0" y="769005"/>
            <a:ext cx="11896998" cy="5969726"/>
          </a:xfrm>
        </p:spPr>
        <p:txBody>
          <a:bodyPr>
            <a:noAutofit/>
          </a:bodyPr>
          <a:lstStyle/>
          <a:p>
            <a:pPr algn="just"/>
            <a:r>
              <a:rPr lang="en-IN" sz="1500" dirty="0"/>
              <a:t>The cashback will be processed for the eligible Customers within 90 (ninety) days from the end of transaction month and credited to Customer’s card account on best effort basis. Under the current circumstances, it might delay also depending upon bank to bank.</a:t>
            </a:r>
            <a:endParaRPr lang="en-IN" sz="1500" b="1" dirty="0"/>
          </a:p>
          <a:p>
            <a:pPr algn="just"/>
            <a:r>
              <a:rPr lang="en-IN" sz="1500" b="1" dirty="0"/>
              <a:t>GST on the Interest Amount will not be reversed.</a:t>
            </a:r>
          </a:p>
          <a:p>
            <a:pPr algn="just"/>
            <a:r>
              <a:rPr lang="en-IN" sz="1500" b="1" dirty="0"/>
              <a:t>PF will be applicable as per the Bank’s discretion and it is non reversible.</a:t>
            </a:r>
          </a:p>
          <a:p>
            <a:pPr algn="just"/>
            <a:r>
              <a:rPr lang="en-IN" sz="1500" dirty="0"/>
              <a:t>The present terms and conditions are to be read in conjunction with, and not in derogation of, the cardholder agreement entered with the Banks.</a:t>
            </a:r>
          </a:p>
          <a:p>
            <a:pPr algn="just"/>
            <a:r>
              <a:rPr lang="en-IN" sz="1500" dirty="0"/>
              <a:t>In event of any inconsistency between the terms of this Offer and the cardholder agreement, terms of Offer shall prevail.</a:t>
            </a:r>
          </a:p>
          <a:p>
            <a:pPr algn="just"/>
            <a:r>
              <a:rPr lang="en-IN" sz="1500" dirty="0"/>
              <a:t>All complaints, claims, disputes, concerns, issues, etc., regarding the Offer should be taken up directly with Bank. </a:t>
            </a:r>
          </a:p>
          <a:p>
            <a:pPr algn="just"/>
            <a:r>
              <a:rPr lang="en-IN" sz="1500" dirty="0"/>
              <a:t>All complaints, claims, disputes, concerns, issues, etc., regarding the product &amp; services in the store should be taken up directly with Haier &amp; Stores.</a:t>
            </a:r>
          </a:p>
          <a:p>
            <a:pPr algn="just"/>
            <a:r>
              <a:rPr lang="en-IN" sz="1500" dirty="0"/>
              <a:t>The cashback is non-transferable, non-exchangeable and non-encash able.</a:t>
            </a:r>
          </a:p>
          <a:p>
            <a:pPr algn="just"/>
            <a:r>
              <a:rPr lang="en-IN" sz="1500" b="1" dirty="0"/>
              <a:t>All purchase made under this Offer shall be subject to terms &amp; conditions of availability of these products at Haier Stores. The offer is valid till the stock lasts.</a:t>
            </a:r>
            <a:endParaRPr lang="en-IN" sz="1500" dirty="0"/>
          </a:p>
          <a:p>
            <a:pPr algn="just"/>
            <a:r>
              <a:rPr lang="en-IN" sz="1500" b="1" dirty="0"/>
              <a:t>Offer is not applicable on Corporate, NRI Credit Cards, Flipkart Cards, ICICI Amazon Bin Cards.</a:t>
            </a:r>
          </a:p>
          <a:p>
            <a:pPr algn="just"/>
            <a:r>
              <a:rPr lang="en-IN" sz="1500" dirty="0"/>
              <a:t>In case of partial/full cancellation/return of the purchased product, the Offer stands void and the Customer will not be eligible for the cashback.</a:t>
            </a:r>
          </a:p>
          <a:p>
            <a:pPr algn="just"/>
            <a:r>
              <a:rPr lang="en-IN" sz="1500" dirty="0"/>
              <a:t>Haier and Respective Banks reserve the right to extend withdraw or terminate this Offer without prior notice, without assigning any reasons and without any liability towards any person.</a:t>
            </a:r>
          </a:p>
          <a:p>
            <a:pPr algn="just"/>
            <a:r>
              <a:rPr lang="en-IN" sz="1500" dirty="0"/>
              <a:t>Banks and Haier reserve the right to add, amend or replace all or any of the terms of this Offer, whether similar to this Offer or not, without prior notice and without assigning any reasons.</a:t>
            </a:r>
          </a:p>
          <a:p>
            <a:pPr algn="just"/>
            <a:endParaRPr lang="en-US" sz="1500" dirty="0"/>
          </a:p>
        </p:txBody>
      </p:sp>
    </p:spTree>
    <p:extLst>
      <p:ext uri="{BB962C8B-B14F-4D97-AF65-F5344CB8AC3E}">
        <p14:creationId xmlns:p14="http://schemas.microsoft.com/office/powerpoint/2010/main" val="228945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64AD5B10-91B2-428F-8604-FB42C2F84890}"/>
              </a:ext>
            </a:extLst>
          </p:cNvPr>
          <p:cNvSpPr>
            <a:spLocks noGrp="1"/>
          </p:cNvSpPr>
          <p:nvPr>
            <p:ph idx="1"/>
          </p:nvPr>
        </p:nvSpPr>
        <p:spPr>
          <a:xfrm>
            <a:off x="0" y="806372"/>
            <a:ext cx="11752760" cy="5245255"/>
          </a:xfrm>
        </p:spPr>
        <p:txBody>
          <a:bodyPr>
            <a:normAutofit/>
          </a:bodyPr>
          <a:lstStyle/>
          <a:p>
            <a:pPr algn="just"/>
            <a:r>
              <a:rPr lang="en-IN" sz="1500" dirty="0"/>
              <a:t>All taxes, duties, levies or other statutory dues and charges payable in connection with the benefits accruing under the Offer shall be borne solely by the Customer. Bank and Haier will not be liable in any manner whatsoever for any such taxes, duties, levies or other statutory dues.</a:t>
            </a:r>
          </a:p>
          <a:p>
            <a:pPr algn="just"/>
            <a:r>
              <a:rPr lang="en-IN" sz="1500" dirty="0"/>
              <a:t>In the event of any misuse or abuse of Offer by the Customer, Banks reserves the right to deny the Offers</a:t>
            </a:r>
          </a:p>
          <a:p>
            <a:pPr algn="just"/>
            <a:r>
              <a:rPr lang="en-IN" sz="1500" dirty="0"/>
              <a:t>Banks and Haier shall not be liable for any losses or damages that may be suffered, by a Customer, directly or indirectly, as a result of participating in the Offer and/or by the use or non-use of the Card.</a:t>
            </a:r>
          </a:p>
          <a:p>
            <a:pPr algn="just"/>
            <a:r>
              <a:rPr lang="en-IN" sz="1500" dirty="0"/>
              <a:t>The liability of Bank towards the Customer under this Offer shall not exceed the amount of cashback printed on the charge slip.</a:t>
            </a:r>
          </a:p>
          <a:p>
            <a:pPr algn="just"/>
            <a:r>
              <a:rPr lang="en-IN" sz="1500" dirty="0"/>
              <a:t>Haier &amp; Banks reserve the right to disqualify any cardholder from the benefits of the offer if any fraudulent activity is identified as being carried out for the purpose of availing the benefits under the offer or otherwise by use of the Card.</a:t>
            </a:r>
          </a:p>
          <a:p>
            <a:pPr algn="just"/>
            <a:r>
              <a:rPr lang="en-IN" sz="1500" dirty="0"/>
              <a:t>By purchase through the Card during the Promotion Period, Customer </a:t>
            </a:r>
          </a:p>
          <a:p>
            <a:r>
              <a:rPr lang="en-IN" sz="1500" dirty="0"/>
              <a:t>In case there is more than one offer available simultaneously, no two offers can be combined by the participant. It shall be entirely at discretion of the Bank to consider any exceptions to the above.</a:t>
            </a:r>
          </a:p>
          <a:p>
            <a:pPr algn="just"/>
            <a:r>
              <a:rPr lang="en-IN" sz="1500" dirty="0"/>
              <a:t>(</a:t>
            </a:r>
            <a:r>
              <a:rPr lang="en-IN" sz="1500" dirty="0" err="1"/>
              <a:t>i</a:t>
            </a:r>
            <a:r>
              <a:rPr lang="en-IN" sz="1500" dirty="0"/>
              <a:t>) Confirms that the its participation in the Offer is voluntary; </a:t>
            </a:r>
          </a:p>
          <a:p>
            <a:pPr algn="just"/>
            <a:r>
              <a:rPr lang="en-IN" sz="1500" dirty="0"/>
              <a:t>(ii) Unconditionally and irrevocable agrees to these terms and conditions</a:t>
            </a:r>
          </a:p>
          <a:p>
            <a:pPr algn="just"/>
            <a:r>
              <a:rPr lang="en-IN" sz="1600" dirty="0"/>
              <a:t>(iii) Consents that all information provided by the Customer may be shared by partner with its agents, representatives, service providers and employees, and may be used to send promotional information pertaining to Haier to the Customer, in future.</a:t>
            </a:r>
          </a:p>
          <a:p>
            <a:pPr algn="just"/>
            <a:r>
              <a:rPr lang="en-IN" sz="1600" dirty="0"/>
              <a:t>(iv) Have read, understood and accepted these terms and conditions.</a:t>
            </a:r>
          </a:p>
        </p:txBody>
      </p:sp>
      <p:sp>
        <p:nvSpPr>
          <p:cNvPr id="3" name="Title 1">
            <a:extLst>
              <a:ext uri="{FF2B5EF4-FFF2-40B4-BE49-F238E27FC236}">
                <a16:creationId xmlns:a16="http://schemas.microsoft.com/office/drawing/2014/main" xmlns="" id="{491EA96B-A698-4603-86F2-3538AC1DF3AB}"/>
              </a:ext>
            </a:extLst>
          </p:cNvPr>
          <p:cNvSpPr txBox="1">
            <a:spLocks/>
          </p:cNvSpPr>
          <p:nvPr/>
        </p:nvSpPr>
        <p:spPr>
          <a:xfrm>
            <a:off x="0" y="0"/>
            <a:ext cx="12191999" cy="6758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a:solidFill>
                  <a:schemeClr val="accent1"/>
                </a:solidFill>
                <a:latin typeface="+mn-lt"/>
              </a:rPr>
              <a:t>Terms and Conditions for the cashback offer</a:t>
            </a:r>
            <a:endParaRPr lang="en-US" sz="3000" b="1" dirty="0">
              <a:solidFill>
                <a:schemeClr val="accent1"/>
              </a:solidFill>
              <a:latin typeface="+mn-lt"/>
            </a:endParaRPr>
          </a:p>
        </p:txBody>
      </p:sp>
    </p:spTree>
    <p:extLst>
      <p:ext uri="{BB962C8B-B14F-4D97-AF65-F5344CB8AC3E}">
        <p14:creationId xmlns:p14="http://schemas.microsoft.com/office/powerpoint/2010/main" val="1849996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839</Words>
  <Application>Microsoft Office PowerPoint</Application>
  <PresentationFormat>Custom</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Terms and Conditions for the Cashback Offer</vt:lpstr>
      <vt:lpstr>Terms and Conditions for the cashback offer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Terms and Conditions for the Cashback Offer</dc:title>
  <dc:creator>Sahil Jain</dc:creator>
  <cp:lastModifiedBy>admin3</cp:lastModifiedBy>
  <cp:revision>2</cp:revision>
  <dcterms:created xsi:type="dcterms:W3CDTF">2023-08-23T06:36:26Z</dcterms:created>
  <dcterms:modified xsi:type="dcterms:W3CDTF">2023-09-15T06:04:32Z</dcterms:modified>
</cp:coreProperties>
</file>